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FE8"/>
          </a:solidFill>
        </a:fill>
      </a:tcStyle>
    </a:wholeTbl>
    <a:band2H>
      <a:tcTxStyle b="def" i="def"/>
      <a:tcStyle>
        <a:tcBdr/>
        <a:fill>
          <a:solidFill>
            <a:srgbClr val="E7F0F4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2CB"/>
          </a:solidFill>
        </a:fill>
      </a:tcStyle>
    </a:wholeTbl>
    <a:band2H>
      <a:tcTxStyle b="def" i="def"/>
      <a:tcStyle>
        <a:tcBdr/>
        <a:fill>
          <a:solidFill>
            <a:srgbClr val="FBEAE7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CDCE"/>
          </a:solidFill>
        </a:fill>
      </a:tcStyle>
    </a:wholeTbl>
    <a:band2H>
      <a:tcTxStyle b="def" i="def"/>
      <a:tcStyle>
        <a:tcBdr/>
        <a:fill>
          <a:solidFill>
            <a:srgbClr val="ECE7E8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5" name="Shape 10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bg>
      <p:bgPr>
        <a:solidFill>
          <a:srgbClr val="4646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4975859"/>
            <a:ext cx="9144000" cy="7391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Shape 15"/>
          <p:cNvSpPr/>
          <p:nvPr/>
        </p:nvSpPr>
        <p:spPr>
          <a:xfrm>
            <a:off x="-9144" y="5044440"/>
            <a:ext cx="2249424" cy="59436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" name="Shape 16"/>
          <p:cNvSpPr/>
          <p:nvPr/>
        </p:nvSpPr>
        <p:spPr>
          <a:xfrm>
            <a:off x="2359151" y="5036820"/>
            <a:ext cx="6784849" cy="5943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" name="Shape 17"/>
          <p:cNvSpPr/>
          <p:nvPr>
            <p:ph type="body" sz="quarter" idx="1"/>
          </p:nvPr>
        </p:nvSpPr>
        <p:spPr>
          <a:xfrm>
            <a:off x="2362200" y="5041698"/>
            <a:ext cx="6515100" cy="571501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18" name="Shape 18"/>
          <p:cNvSpPr/>
          <p:nvPr>
            <p:ph type="title"/>
          </p:nvPr>
        </p:nvSpPr>
        <p:spPr>
          <a:xfrm>
            <a:off x="2362200" y="2603500"/>
            <a:ext cx="6477000" cy="2264834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F5FA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19" name="Shape 19"/>
          <p:cNvSpPr/>
          <p:nvPr>
            <p:ph type="sldNum" sz="quarter" idx="2"/>
          </p:nvPr>
        </p:nvSpPr>
        <p:spPr>
          <a:xfrm>
            <a:off x="8273660" y="208279"/>
            <a:ext cx="292880" cy="2819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EF5FA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27" name="Shape 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8" name="Shape 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body" sz="quarter" idx="1"/>
          </p:nvPr>
        </p:nvSpPr>
        <p:spPr>
          <a:xfrm>
            <a:off x="1371600" y="2286000"/>
            <a:ext cx="7123116" cy="1394356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 sz="2800">
                <a:solidFill>
                  <a:srgbClr val="464646"/>
                </a:solidFill>
              </a:defRPr>
            </a:lvl1pPr>
          </a:lstStyle>
          <a:p>
            <a:pPr/>
            <a:r>
              <a:t>Edit Master text styles</a:t>
            </a:r>
          </a:p>
        </p:txBody>
      </p:sp>
      <p:sp>
        <p:nvSpPr>
          <p:cNvPr id="36" name="Shape 36"/>
          <p:cNvSpPr/>
          <p:nvPr/>
        </p:nvSpPr>
        <p:spPr>
          <a:xfrm>
            <a:off x="0" y="1270000"/>
            <a:ext cx="9144000" cy="952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" name="Shape 37"/>
          <p:cNvSpPr/>
          <p:nvPr/>
        </p:nvSpPr>
        <p:spPr>
          <a:xfrm>
            <a:off x="0" y="1333500"/>
            <a:ext cx="1295400" cy="8255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" name="Shape 38"/>
          <p:cNvSpPr/>
          <p:nvPr/>
        </p:nvSpPr>
        <p:spPr>
          <a:xfrm>
            <a:off x="1371600" y="1333500"/>
            <a:ext cx="7772400" cy="8255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1371600" y="1333500"/>
            <a:ext cx="7620000" cy="825500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xfrm>
            <a:off x="433853" y="1535695"/>
            <a:ext cx="427694" cy="43434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48" name="Shape 48"/>
          <p:cNvSpPr/>
          <p:nvPr>
            <p:ph type="body" sz="half" idx="1"/>
          </p:nvPr>
        </p:nvSpPr>
        <p:spPr>
          <a:xfrm>
            <a:off x="609600" y="1502835"/>
            <a:ext cx="3886200" cy="3631804"/>
          </a:xfrm>
          <a:prstGeom prst="rect">
            <a:avLst/>
          </a:prstGeom>
        </p:spPr>
        <p:txBody>
          <a:bodyPr/>
          <a:lstStyle/>
          <a:p>
            <a:pPr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xfrm>
            <a:off x="612648" y="131233"/>
            <a:ext cx="8153401" cy="1117601"/>
          </a:xfrm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57" name="Shape 57"/>
          <p:cNvSpPr/>
          <p:nvPr>
            <p:ph type="body" sz="half" idx="1"/>
          </p:nvPr>
        </p:nvSpPr>
        <p:spPr>
          <a:xfrm>
            <a:off x="609600" y="2133131"/>
            <a:ext cx="3886200" cy="2921001"/>
          </a:xfrm>
          <a:prstGeom prst="rect">
            <a:avLst/>
          </a:prstGeom>
        </p:spPr>
        <p:txBody>
          <a:bodyPr/>
          <a:lstStyle/>
          <a:p>
            <a:pPr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8" name="Shape 58"/>
          <p:cNvSpPr/>
          <p:nvPr>
            <p:ph type="body" sz="quarter" idx="13"/>
          </p:nvPr>
        </p:nvSpPr>
        <p:spPr>
          <a:xfrm>
            <a:off x="609600" y="1513651"/>
            <a:ext cx="3886200" cy="589281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/>
          <a:p>
            <a:pPr>
              <a:buClrTx/>
              <a:buSzTx/>
              <a:buFontTx/>
              <a:buNone/>
              <a:defRPr b="1" sz="2000">
                <a:solidFill>
                  <a:srgbClr val="FFFFFF"/>
                </a:solidFill>
              </a:defRPr>
            </a:pPr>
          </a:p>
        </p:txBody>
      </p:sp>
      <p:sp>
        <p:nvSpPr>
          <p:cNvPr id="59" name="Shape 59"/>
          <p:cNvSpPr/>
          <p:nvPr>
            <p:ph type="body" sz="quarter" idx="14"/>
          </p:nvPr>
        </p:nvSpPr>
        <p:spPr>
          <a:xfrm>
            <a:off x="4800600" y="1513651"/>
            <a:ext cx="3886200" cy="589281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/>
          <a:p>
            <a:pPr>
              <a:buClrTx/>
              <a:buSzTx/>
              <a:buFontTx/>
              <a:buNone/>
              <a:defRPr b="1" sz="2000">
                <a:solidFill>
                  <a:srgbClr val="FFFFFF"/>
                </a:solidFill>
              </a:defRPr>
            </a:pPr>
          </a:p>
        </p:txBody>
      </p:sp>
      <p:sp>
        <p:nvSpPr>
          <p:cNvPr id="60" name="Shape 6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sldNum" sz="quarter" idx="2"/>
          </p:nvPr>
        </p:nvSpPr>
        <p:spPr>
          <a:xfrm>
            <a:off x="120260" y="5224779"/>
            <a:ext cx="292880" cy="2819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83" name="Shape 83"/>
          <p:cNvSpPr/>
          <p:nvPr>
            <p:ph type="body" sz="quarter" idx="1"/>
          </p:nvPr>
        </p:nvSpPr>
        <p:spPr>
          <a:xfrm>
            <a:off x="609600" y="1587502"/>
            <a:ext cx="1600200" cy="3471334"/>
          </a:xfrm>
          <a:prstGeom prst="rect">
            <a:avLst/>
          </a:prstGeom>
          <a:solidFill>
            <a:schemeClr val="accent2"/>
          </a:solidFill>
          <a:ln w="50800" cap="sq">
            <a:solidFill>
              <a:schemeClr val="accent2"/>
            </a:solidFill>
            <a:miter lim="800000"/>
          </a:ln>
        </p:spPr>
        <p:txBody>
          <a:bodyPr lIns="91439" tIns="91439" rIns="91439" bIns="91439"/>
          <a:lstStyle>
            <a:lvl1pPr marL="0" indent="0">
              <a:spcBef>
                <a:spcPts val="10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Edit Master text styles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icture with Caption">
    <p:bg>
      <p:bgPr>
        <a:solidFill>
          <a:srgbClr val="4646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pic" idx="13"/>
          </p:nvPr>
        </p:nvSpPr>
        <p:spPr>
          <a:xfrm>
            <a:off x="1557668" y="0"/>
            <a:ext cx="7586334" cy="379984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1600200" y="4572000"/>
            <a:ext cx="7315200" cy="5715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700">
                <a:solidFill>
                  <a:srgbClr val="FFFFFF"/>
                </a:solidFill>
              </a:defRPr>
            </a:lvl1pPr>
          </a:lstStyle>
          <a:p>
            <a:pPr/>
            <a:r>
              <a:t>Edit Master text styles</a:t>
            </a:r>
          </a:p>
        </p:txBody>
      </p:sp>
      <p:sp>
        <p:nvSpPr>
          <p:cNvPr id="93" name="Shape 93"/>
          <p:cNvSpPr/>
          <p:nvPr/>
        </p:nvSpPr>
        <p:spPr>
          <a:xfrm>
            <a:off x="-9145" y="3809999"/>
            <a:ext cx="9144001" cy="7391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" name="Shape 94"/>
          <p:cNvSpPr/>
          <p:nvPr/>
        </p:nvSpPr>
        <p:spPr>
          <a:xfrm>
            <a:off x="-9145" y="3886200"/>
            <a:ext cx="1463042" cy="5943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" name="Shape 95"/>
          <p:cNvSpPr/>
          <p:nvPr/>
        </p:nvSpPr>
        <p:spPr>
          <a:xfrm>
            <a:off x="1545336" y="3878579"/>
            <a:ext cx="7589519" cy="5943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6" name="Shape 96"/>
          <p:cNvSpPr/>
          <p:nvPr>
            <p:ph type="title"/>
          </p:nvPr>
        </p:nvSpPr>
        <p:spPr>
          <a:xfrm>
            <a:off x="1600200" y="3937000"/>
            <a:ext cx="7315200" cy="508000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97" name="Shape 97"/>
          <p:cNvSpPr/>
          <p:nvPr/>
        </p:nvSpPr>
        <p:spPr>
          <a:xfrm>
            <a:off x="1447799" y="-1"/>
            <a:ext cx="100586" cy="57226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8" name="Shape 98"/>
          <p:cNvSpPr/>
          <p:nvPr>
            <p:ph type="sldNum" sz="quarter" idx="2"/>
          </p:nvPr>
        </p:nvSpPr>
        <p:spPr>
          <a:xfrm>
            <a:off x="483091" y="3923295"/>
            <a:ext cx="481618" cy="4851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1216855"/>
            <a:ext cx="9144000" cy="266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0" y="1254955"/>
            <a:ext cx="533400" cy="1905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Shape 4"/>
          <p:cNvSpPr/>
          <p:nvPr/>
        </p:nvSpPr>
        <p:spPr>
          <a:xfrm>
            <a:off x="590551" y="1254955"/>
            <a:ext cx="8553451" cy="1905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hape 5"/>
          <p:cNvSpPr/>
          <p:nvPr>
            <p:ph type="title"/>
          </p:nvPr>
        </p:nvSpPr>
        <p:spPr>
          <a:xfrm>
            <a:off x="609600" y="131233"/>
            <a:ext cx="8153400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609600" y="1502835"/>
            <a:ext cx="8153400" cy="3640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Shape 7"/>
          <p:cNvSpPr/>
          <p:nvPr>
            <p:ph type="sldNum" sz="quarter" idx="2"/>
          </p:nvPr>
        </p:nvSpPr>
        <p:spPr>
          <a:xfrm>
            <a:off x="120260" y="1209237"/>
            <a:ext cx="292880" cy="281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defRPr b="1" sz="14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320027" marR="0" indent="-320027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0000"/>
        <a:buFont typeface="Wingdings"/>
        <a:buChar char="◻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1pPr>
      <a:lvl2pPr marL="671706" marR="0" indent="-3059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0000"/>
        <a:buFont typeface="Wingdings"/>
        <a:buChar char="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2pPr>
      <a:lvl3pPr marL="973996" marR="0" indent="-288222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 typeface="Wingdings"/>
        <a:buChar char="■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3pPr>
      <a:lvl4pPr marL="1474410" marR="0" indent="-331455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 typeface="Wingdings"/>
        <a:buChar char="■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4pPr>
      <a:lvl5pPr marL="1931592" marR="0" indent="-331455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5000"/>
        <a:buFont typeface="Wingdings"/>
        <a:buChar char="■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1874446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Tx/>
        <a:buFont typeface="Wingdings"/>
        <a:buNone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6pPr>
      <a:lvl7pPr marL="2517038" marR="0" indent="-368283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Wingdings"/>
        <a:buChar char="▪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7pPr>
      <a:lvl8pPr marL="2791347" marR="0" indent="-368283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Wingdings"/>
        <a:buChar char="▪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8pPr>
      <a:lvl9pPr marL="3065655" marR="0" indent="-368283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Wingdings"/>
        <a:buChar char="▪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Relationship Id="rId3" Type="http://schemas.openxmlformats.org/officeDocument/2006/relationships/image" Target="../media/image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video" Target="../media/media1.mov"/><Relationship Id="rId9" Type="http://schemas.microsoft.com/office/2007/relationships/media" Target="../media/media1.mov"/><Relationship Id="rId10" Type="http://schemas.openxmlformats.org/officeDocument/2006/relationships/image" Target="../media/image1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5" Type="http://schemas.openxmlformats.org/officeDocument/2006/relationships/image" Target="../media/image5.g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ctrTitle"/>
          </p:nvPr>
        </p:nvSpPr>
        <p:spPr>
          <a:xfrm>
            <a:off x="4253571" y="600890"/>
            <a:ext cx="6217288" cy="1786689"/>
          </a:xfrm>
          <a:prstGeom prst="rect">
            <a:avLst/>
          </a:prstGeom>
        </p:spPr>
        <p:txBody>
          <a:bodyPr/>
          <a:lstStyle/>
          <a:p>
            <a:pPr defTabSz="868680">
              <a:defRPr sz="3989">
                <a:latin typeface="Arial"/>
                <a:ea typeface="Arial"/>
                <a:cs typeface="Arial"/>
                <a:sym typeface="Arial"/>
              </a:defRPr>
            </a:pPr>
            <a:r>
              <a:t>Lego</a:t>
            </a:r>
            <a:r>
              <a:t> </a:t>
            </a:r>
          </a:p>
          <a:p>
            <a:pPr defTabSz="868680">
              <a:defRPr sz="3989">
                <a:latin typeface="Arial"/>
                <a:ea typeface="Arial"/>
                <a:cs typeface="Arial"/>
                <a:sym typeface="Arial"/>
              </a:defRPr>
            </a:pPr>
            <a:r>
              <a:t>Box</a:t>
            </a:r>
            <a:r>
              <a:t> </a:t>
            </a:r>
          </a:p>
          <a:p>
            <a:pPr defTabSz="868680">
              <a:defRPr sz="3989">
                <a:latin typeface="Arial"/>
                <a:ea typeface="Arial"/>
                <a:cs typeface="Arial"/>
                <a:sym typeface="Arial"/>
              </a:defRPr>
            </a:pPr>
            <a:r>
              <a:t>Recognition</a:t>
            </a:r>
          </a:p>
        </p:txBody>
      </p:sp>
      <p:pic>
        <p:nvPicPr>
          <p:cNvPr id="108" name="purelogo2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9351" y="715605"/>
            <a:ext cx="1311141" cy="1311141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109"/>
          <p:cNvSpPr/>
          <p:nvPr/>
        </p:nvSpPr>
        <p:spPr>
          <a:xfrm>
            <a:off x="663260" y="2304988"/>
            <a:ext cx="2870112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COMP6206</a:t>
            </a:r>
          </a:p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Advanced Computer Vision</a:t>
            </a:r>
          </a:p>
        </p:txBody>
      </p:sp>
      <p:sp>
        <p:nvSpPr>
          <p:cNvPr id="110" name="Shape 110"/>
          <p:cNvSpPr/>
          <p:nvPr/>
        </p:nvSpPr>
        <p:spPr>
          <a:xfrm>
            <a:off x="6034316" y="3444033"/>
            <a:ext cx="2811622" cy="1417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Yaopengfei Lyu 27921832</a:t>
            </a:r>
          </a:p>
          <a:p>
            <a:pPr>
              <a:defRPr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Li Sun 27546432</a:t>
            </a:r>
          </a:p>
          <a:p>
            <a:pPr>
              <a:defRPr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Zhenyu Chen 27520129</a:t>
            </a:r>
          </a:p>
          <a:p>
            <a:pPr>
              <a:defRPr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Lei Zhang 27678385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174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551" y="1846452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1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139950" y="1849800"/>
            <a:ext cx="4320000" cy="320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1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133865" y="1843105"/>
            <a:ext cx="4320000" cy="320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183" name="image12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9950" y="1849652"/>
            <a:ext cx="4320000" cy="319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551" y="1846452"/>
            <a:ext cx="2736002" cy="2026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18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551" y="1849800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191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9551" y="1849800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1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/>
          <p:nvPr/>
        </p:nvSpPr>
        <p:spPr>
          <a:xfrm>
            <a:off x="827583" y="3073524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7" name="Shape 197"/>
          <p:cNvSpPr/>
          <p:nvPr/>
        </p:nvSpPr>
        <p:spPr>
          <a:xfrm>
            <a:off x="1115616" y="2894512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8" name="Shape 198"/>
          <p:cNvSpPr/>
          <p:nvPr/>
        </p:nvSpPr>
        <p:spPr>
          <a:xfrm>
            <a:off x="611560" y="2791124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9" name="Shape 199"/>
          <p:cNvSpPr/>
          <p:nvPr/>
        </p:nvSpPr>
        <p:spPr>
          <a:xfrm>
            <a:off x="899591" y="2569467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0" name="Shape 200"/>
          <p:cNvSpPr/>
          <p:nvPr/>
        </p:nvSpPr>
        <p:spPr>
          <a:xfrm flipH="1">
            <a:off x="539551" y="3134986"/>
            <a:ext cx="298579" cy="298578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1" name="Shape 201"/>
          <p:cNvSpPr/>
          <p:nvPr/>
        </p:nvSpPr>
        <p:spPr>
          <a:xfrm flipH="1">
            <a:off x="395535" y="2966520"/>
            <a:ext cx="756086" cy="756085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2" name="Shape 202"/>
          <p:cNvSpPr/>
          <p:nvPr/>
        </p:nvSpPr>
        <p:spPr>
          <a:xfrm flipH="1">
            <a:off x="395536" y="2580013"/>
            <a:ext cx="514602" cy="723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3" name="Shape 203"/>
          <p:cNvSpPr/>
          <p:nvPr/>
        </p:nvSpPr>
        <p:spPr>
          <a:xfrm flipH="1">
            <a:off x="251519" y="2827128"/>
            <a:ext cx="360041" cy="1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4" name="Shape 204"/>
          <p:cNvSpPr/>
          <p:nvPr/>
        </p:nvSpPr>
        <p:spPr>
          <a:xfrm>
            <a:off x="311892" y="3243431"/>
            <a:ext cx="23027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205" name="Shape 205"/>
          <p:cNvSpPr/>
          <p:nvPr/>
        </p:nvSpPr>
        <p:spPr>
          <a:xfrm>
            <a:off x="31490" y="2641475"/>
            <a:ext cx="23027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206" name="Shape 206"/>
          <p:cNvSpPr/>
          <p:nvPr/>
        </p:nvSpPr>
        <p:spPr>
          <a:xfrm>
            <a:off x="180372" y="2391120"/>
            <a:ext cx="23027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207" name="Shape 207"/>
          <p:cNvSpPr/>
          <p:nvPr/>
        </p:nvSpPr>
        <p:spPr>
          <a:xfrm>
            <a:off x="174241" y="3536541"/>
            <a:ext cx="23027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21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551" y="1849800"/>
            <a:ext cx="2736002" cy="2026668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/>
        </p:nvSpPr>
        <p:spPr>
          <a:xfrm>
            <a:off x="827583" y="3073524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2" name="Shape 212"/>
          <p:cNvSpPr/>
          <p:nvPr/>
        </p:nvSpPr>
        <p:spPr>
          <a:xfrm>
            <a:off x="1115616" y="2894512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3" name="Shape 213"/>
          <p:cNvSpPr/>
          <p:nvPr/>
        </p:nvSpPr>
        <p:spPr>
          <a:xfrm>
            <a:off x="611560" y="2791124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4" name="Shape 214"/>
          <p:cNvSpPr/>
          <p:nvPr/>
        </p:nvSpPr>
        <p:spPr>
          <a:xfrm>
            <a:off x="899591" y="2569467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5" name="Shape 215"/>
          <p:cNvSpPr/>
          <p:nvPr/>
        </p:nvSpPr>
        <p:spPr>
          <a:xfrm flipH="1">
            <a:off x="539551" y="3134986"/>
            <a:ext cx="298579" cy="298578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6" name="Shape 216"/>
          <p:cNvSpPr/>
          <p:nvPr/>
        </p:nvSpPr>
        <p:spPr>
          <a:xfrm flipH="1">
            <a:off x="395535" y="2966520"/>
            <a:ext cx="756086" cy="756085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7" name="Shape 217"/>
          <p:cNvSpPr/>
          <p:nvPr/>
        </p:nvSpPr>
        <p:spPr>
          <a:xfrm flipH="1">
            <a:off x="395536" y="2580013"/>
            <a:ext cx="514602" cy="723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8" name="Shape 218"/>
          <p:cNvSpPr/>
          <p:nvPr/>
        </p:nvSpPr>
        <p:spPr>
          <a:xfrm flipH="1">
            <a:off x="251519" y="2827128"/>
            <a:ext cx="360041" cy="1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9" name="Shape 219"/>
          <p:cNvSpPr/>
          <p:nvPr/>
        </p:nvSpPr>
        <p:spPr>
          <a:xfrm>
            <a:off x="311892" y="3243431"/>
            <a:ext cx="23027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220" name="Shape 220"/>
          <p:cNvSpPr/>
          <p:nvPr/>
        </p:nvSpPr>
        <p:spPr>
          <a:xfrm>
            <a:off x="174241" y="3536541"/>
            <a:ext cx="23027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21" name="Shape 221"/>
          <p:cNvSpPr/>
          <p:nvPr/>
        </p:nvSpPr>
        <p:spPr>
          <a:xfrm>
            <a:off x="31490" y="2641475"/>
            <a:ext cx="23027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222" name="Shape 222"/>
          <p:cNvSpPr/>
          <p:nvPr/>
        </p:nvSpPr>
        <p:spPr>
          <a:xfrm>
            <a:off x="180372" y="2391120"/>
            <a:ext cx="23027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</a:t>
            </a:r>
          </a:p>
        </p:txBody>
      </p:sp>
      <p:pic>
        <p:nvPicPr>
          <p:cNvPr id="223" name="image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226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image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9551" y="1849800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age1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age1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827583" y="3073524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3" name="Shape 233"/>
          <p:cNvSpPr/>
          <p:nvPr/>
        </p:nvSpPr>
        <p:spPr>
          <a:xfrm>
            <a:off x="1115616" y="2894512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4" name="Shape 234"/>
          <p:cNvSpPr/>
          <p:nvPr/>
        </p:nvSpPr>
        <p:spPr>
          <a:xfrm>
            <a:off x="611560" y="2791124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5" name="Shape 235"/>
          <p:cNvSpPr/>
          <p:nvPr/>
        </p:nvSpPr>
        <p:spPr>
          <a:xfrm>
            <a:off x="899591" y="2569467"/>
            <a:ext cx="72009" cy="72009"/>
          </a:xfrm>
          <a:prstGeom prst="ellipse">
            <a:avLst/>
          </a:prstGeom>
          <a:solidFill>
            <a:schemeClr val="accent3"/>
          </a:solidFill>
          <a:ln w="47625">
            <a:solidFill>
              <a:srgbClr val="FFFFFF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6" name="Shape 236"/>
          <p:cNvSpPr/>
          <p:nvPr/>
        </p:nvSpPr>
        <p:spPr>
          <a:xfrm flipH="1">
            <a:off x="539551" y="3134986"/>
            <a:ext cx="298579" cy="298578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7" name="Shape 237"/>
          <p:cNvSpPr/>
          <p:nvPr/>
        </p:nvSpPr>
        <p:spPr>
          <a:xfrm flipH="1">
            <a:off x="395535" y="2966520"/>
            <a:ext cx="756086" cy="756085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8" name="Shape 238"/>
          <p:cNvSpPr/>
          <p:nvPr/>
        </p:nvSpPr>
        <p:spPr>
          <a:xfrm flipH="1">
            <a:off x="395536" y="2580013"/>
            <a:ext cx="514602" cy="723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9" name="Shape 239"/>
          <p:cNvSpPr/>
          <p:nvPr/>
        </p:nvSpPr>
        <p:spPr>
          <a:xfrm flipH="1">
            <a:off x="251519" y="2827128"/>
            <a:ext cx="360041" cy="1"/>
          </a:xfrm>
          <a:prstGeom prst="line">
            <a:avLst/>
          </a:prstGeom>
          <a:ln w="100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0" name="Shape 240"/>
          <p:cNvSpPr/>
          <p:nvPr/>
        </p:nvSpPr>
        <p:spPr>
          <a:xfrm>
            <a:off x="311892" y="3243431"/>
            <a:ext cx="23027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241" name="Shape 241"/>
          <p:cNvSpPr/>
          <p:nvPr/>
        </p:nvSpPr>
        <p:spPr>
          <a:xfrm>
            <a:off x="174241" y="3536541"/>
            <a:ext cx="23027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42" name="Shape 242"/>
          <p:cNvSpPr/>
          <p:nvPr/>
        </p:nvSpPr>
        <p:spPr>
          <a:xfrm>
            <a:off x="31490" y="2641475"/>
            <a:ext cx="23027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243" name="Shape 243"/>
          <p:cNvSpPr/>
          <p:nvPr/>
        </p:nvSpPr>
        <p:spPr>
          <a:xfrm>
            <a:off x="180372" y="2391120"/>
            <a:ext cx="23027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</a:t>
            </a:r>
          </a:p>
        </p:txBody>
      </p:sp>
      <p:pic>
        <p:nvPicPr>
          <p:cNvPr id="244" name="media1.mov"/>
          <p:cNvPicPr>
            <a:picLocks noChangeAspect="0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" fill="hold"/>
                                        <p:tgtEl>
                                          <p:spTgt spid="2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24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247" name="media1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716016" y="1764905"/>
            <a:ext cx="5615907" cy="4159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1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5536" y="1764905"/>
            <a:ext cx="3971129" cy="2808312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hape 249"/>
          <p:cNvSpPr/>
          <p:nvPr/>
        </p:nvSpPr>
        <p:spPr>
          <a:xfrm>
            <a:off x="4788023" y="3145532"/>
            <a:ext cx="1440162" cy="1440161"/>
          </a:xfrm>
          <a:prstGeom prst="ellipse">
            <a:avLst/>
          </a:prstGeom>
          <a:solidFill>
            <a:schemeClr val="accent2">
              <a:alpha val="47000"/>
            </a:schemeClr>
          </a:solidFill>
          <a:ln w="1905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" fill="hold"/>
                                        <p:tgtEl>
                                          <p:spTgt spid="2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24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252" name="image17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1281" y="1586860"/>
            <a:ext cx="1651432" cy="1299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18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1281" y="2894993"/>
            <a:ext cx="1656544" cy="1303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19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1281" y="4207145"/>
            <a:ext cx="1651432" cy="1299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20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30849" y="1616652"/>
            <a:ext cx="4303654" cy="3385541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hape 256"/>
          <p:cNvSpPr/>
          <p:nvPr/>
        </p:nvSpPr>
        <p:spPr>
          <a:xfrm>
            <a:off x="2244901" y="2567335"/>
            <a:ext cx="696874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/>
            <a:r>
              <a:t>Scaling</a:t>
            </a:r>
          </a:p>
        </p:txBody>
      </p:sp>
      <p:sp>
        <p:nvSpPr>
          <p:cNvPr id="257" name="Shape 257"/>
          <p:cNvSpPr/>
          <p:nvPr/>
        </p:nvSpPr>
        <p:spPr>
          <a:xfrm>
            <a:off x="2156997" y="3895531"/>
            <a:ext cx="779721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/>
            <a:r>
              <a:t>Rotation</a:t>
            </a:r>
          </a:p>
        </p:txBody>
      </p:sp>
      <p:sp>
        <p:nvSpPr>
          <p:cNvPr id="258" name="Shape 258"/>
          <p:cNvSpPr/>
          <p:nvPr/>
        </p:nvSpPr>
        <p:spPr>
          <a:xfrm>
            <a:off x="1903326" y="4973318"/>
            <a:ext cx="1086009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1600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Perspective</a:t>
            </a:r>
          </a:p>
          <a:p>
            <a:pPr>
              <a:defRPr b="1" sz="1600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transform</a:t>
            </a:r>
          </a:p>
        </p:txBody>
      </p:sp>
      <p:sp>
        <p:nvSpPr>
          <p:cNvPr id="259" name="Shape 259"/>
          <p:cNvSpPr/>
          <p:nvPr/>
        </p:nvSpPr>
        <p:spPr>
          <a:xfrm>
            <a:off x="4732735" y="5017739"/>
            <a:ext cx="1806586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Figx.</a:t>
            </a:r>
            <a:r>
              <a:t> </a:t>
            </a:r>
            <a:r>
              <a:t>Implementing result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CNN Training dataset</a:t>
            </a:r>
          </a:p>
        </p:txBody>
      </p:sp>
      <p:sp>
        <p:nvSpPr>
          <p:cNvPr id="262" name="Shape 262"/>
          <p:cNvSpPr/>
          <p:nvPr/>
        </p:nvSpPr>
        <p:spPr>
          <a:xfrm>
            <a:off x="6611606" y="1640545"/>
            <a:ext cx="2336786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5 boxes,</a:t>
            </a:r>
          </a:p>
          <a:p>
            <a:pPr/>
            <a:r>
              <a:t>each has 6 image sides</a:t>
            </a:r>
          </a:p>
          <a:p>
            <a:pPr/>
            <a:r>
              <a:t>300 pictures per boxes,</a:t>
            </a:r>
          </a:p>
          <a:p>
            <a:pPr/>
            <a:r>
              <a:t>totally 1500.</a:t>
            </a:r>
          </a:p>
          <a:p>
            <a:pPr/>
          </a:p>
          <a:p>
            <a:pPr/>
            <a:r>
              <a:t>Testing dataset also</a:t>
            </a:r>
          </a:p>
          <a:p>
            <a:pPr/>
            <a:r>
              <a:t>created as 100 pictures</a:t>
            </a:r>
          </a:p>
          <a:p>
            <a:pPr/>
            <a:r>
              <a:t>per box</a:t>
            </a:r>
          </a:p>
        </p:txBody>
      </p:sp>
      <p:pic>
        <p:nvPicPr>
          <p:cNvPr id="263" name="present_pi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3205" y="1614256"/>
            <a:ext cx="5727701" cy="3924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Neuron Network</a:t>
            </a:r>
          </a:p>
        </p:txBody>
      </p:sp>
      <p:grpSp>
        <p:nvGrpSpPr>
          <p:cNvPr id="278" name="Group 278"/>
          <p:cNvGrpSpPr/>
          <p:nvPr/>
        </p:nvGrpSpPr>
        <p:grpSpPr>
          <a:xfrm>
            <a:off x="1368560" y="1905339"/>
            <a:ext cx="2135689" cy="2135690"/>
            <a:chOff x="0" y="0"/>
            <a:chExt cx="2135688" cy="2135688"/>
          </a:xfrm>
        </p:grpSpPr>
        <p:sp>
          <p:nvSpPr>
            <p:cNvPr id="266" name="Shape 266"/>
            <p:cNvSpPr/>
            <p:nvPr/>
          </p:nvSpPr>
          <p:spPr>
            <a:xfrm>
              <a:off x="0" y="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7" name="Shape 267"/>
            <p:cNvSpPr/>
            <p:nvPr/>
          </p:nvSpPr>
          <p:spPr>
            <a:xfrm>
              <a:off x="127000" y="127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8" name="Shape 268"/>
            <p:cNvSpPr/>
            <p:nvPr/>
          </p:nvSpPr>
          <p:spPr>
            <a:xfrm>
              <a:off x="254000" y="254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9" name="Shape 269"/>
            <p:cNvSpPr/>
            <p:nvPr/>
          </p:nvSpPr>
          <p:spPr>
            <a:xfrm>
              <a:off x="381000" y="381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0" name="Shape 270"/>
            <p:cNvSpPr/>
            <p:nvPr/>
          </p:nvSpPr>
          <p:spPr>
            <a:xfrm>
              <a:off x="508000" y="508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1" name="Shape 271"/>
            <p:cNvSpPr/>
            <p:nvPr/>
          </p:nvSpPr>
          <p:spPr>
            <a:xfrm>
              <a:off x="635000" y="635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2" name="Shape 272"/>
            <p:cNvSpPr/>
            <p:nvPr/>
          </p:nvSpPr>
          <p:spPr>
            <a:xfrm>
              <a:off x="762000" y="762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3" name="Shape 273"/>
            <p:cNvSpPr/>
            <p:nvPr/>
          </p:nvSpPr>
          <p:spPr>
            <a:xfrm>
              <a:off x="889000" y="889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4" name="Shape 274"/>
            <p:cNvSpPr/>
            <p:nvPr/>
          </p:nvSpPr>
          <p:spPr>
            <a:xfrm>
              <a:off x="1016000" y="1016000"/>
              <a:ext cx="738689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5" name="Shape 275"/>
            <p:cNvSpPr/>
            <p:nvPr/>
          </p:nvSpPr>
          <p:spPr>
            <a:xfrm>
              <a:off x="1142999" y="1143000"/>
              <a:ext cx="738690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6" name="Shape 276"/>
            <p:cNvSpPr/>
            <p:nvPr/>
          </p:nvSpPr>
          <p:spPr>
            <a:xfrm>
              <a:off x="1269999" y="1270000"/>
              <a:ext cx="738690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7" name="Shape 277"/>
            <p:cNvSpPr/>
            <p:nvPr/>
          </p:nvSpPr>
          <p:spPr>
            <a:xfrm>
              <a:off x="1396999" y="1397000"/>
              <a:ext cx="738690" cy="738689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91" name="Group 291"/>
          <p:cNvGrpSpPr/>
          <p:nvPr/>
        </p:nvGrpSpPr>
        <p:grpSpPr>
          <a:xfrm>
            <a:off x="3222027" y="2209799"/>
            <a:ext cx="1295401" cy="1295402"/>
            <a:chOff x="0" y="0"/>
            <a:chExt cx="1295399" cy="1295400"/>
          </a:xfrm>
        </p:grpSpPr>
        <p:sp>
          <p:nvSpPr>
            <p:cNvPr id="279" name="Shape 279"/>
            <p:cNvSpPr/>
            <p:nvPr/>
          </p:nvSpPr>
          <p:spPr>
            <a:xfrm>
              <a:off x="0" y="0"/>
              <a:ext cx="448051" cy="44805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0" name="Shape 280"/>
            <p:cNvSpPr/>
            <p:nvPr/>
          </p:nvSpPr>
          <p:spPr>
            <a:xfrm>
              <a:off x="77031" y="77031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1" name="Shape 281"/>
            <p:cNvSpPr/>
            <p:nvPr/>
          </p:nvSpPr>
          <p:spPr>
            <a:xfrm>
              <a:off x="154063" y="154063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2" name="Shape 282"/>
            <p:cNvSpPr/>
            <p:nvPr/>
          </p:nvSpPr>
          <p:spPr>
            <a:xfrm>
              <a:off x="231095" y="231095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3" name="Shape 283"/>
            <p:cNvSpPr/>
            <p:nvPr/>
          </p:nvSpPr>
          <p:spPr>
            <a:xfrm>
              <a:off x="308127" y="308126"/>
              <a:ext cx="448051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4" name="Shape 284"/>
            <p:cNvSpPr/>
            <p:nvPr/>
          </p:nvSpPr>
          <p:spPr>
            <a:xfrm>
              <a:off x="385158" y="385158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5" name="Shape 285"/>
            <p:cNvSpPr/>
            <p:nvPr/>
          </p:nvSpPr>
          <p:spPr>
            <a:xfrm>
              <a:off x="462190" y="462190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6" name="Shape 286"/>
            <p:cNvSpPr/>
            <p:nvPr/>
          </p:nvSpPr>
          <p:spPr>
            <a:xfrm>
              <a:off x="539222" y="539222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7" name="Shape 287"/>
            <p:cNvSpPr/>
            <p:nvPr/>
          </p:nvSpPr>
          <p:spPr>
            <a:xfrm>
              <a:off x="616253" y="616253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8" name="Shape 288"/>
            <p:cNvSpPr/>
            <p:nvPr/>
          </p:nvSpPr>
          <p:spPr>
            <a:xfrm>
              <a:off x="693285" y="693285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9" name="Shape 289"/>
            <p:cNvSpPr/>
            <p:nvPr/>
          </p:nvSpPr>
          <p:spPr>
            <a:xfrm>
              <a:off x="770317" y="770317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0" name="Shape 290"/>
            <p:cNvSpPr/>
            <p:nvPr/>
          </p:nvSpPr>
          <p:spPr>
            <a:xfrm>
              <a:off x="847348" y="847349"/>
              <a:ext cx="448052" cy="44805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92" name="Shape 292"/>
          <p:cNvSpPr/>
          <p:nvPr/>
        </p:nvSpPr>
        <p:spPr>
          <a:xfrm>
            <a:off x="192410" y="3025720"/>
            <a:ext cx="1270001" cy="1270001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20202"/>
            </a:solidFill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09" name="Group 309"/>
          <p:cNvGrpSpPr/>
          <p:nvPr/>
        </p:nvGrpSpPr>
        <p:grpSpPr>
          <a:xfrm>
            <a:off x="4442801" y="2209799"/>
            <a:ext cx="1305036" cy="1295402"/>
            <a:chOff x="0" y="0"/>
            <a:chExt cx="1305034" cy="1295400"/>
          </a:xfrm>
        </p:grpSpPr>
        <p:grpSp>
          <p:nvGrpSpPr>
            <p:cNvPr id="305" name="Group 305"/>
            <p:cNvGrpSpPr/>
            <p:nvPr/>
          </p:nvGrpSpPr>
          <p:grpSpPr>
            <a:xfrm>
              <a:off x="-1" y="-1"/>
              <a:ext cx="1103248" cy="1103248"/>
              <a:chOff x="0" y="0"/>
              <a:chExt cx="1103246" cy="1103246"/>
            </a:xfrm>
          </p:grpSpPr>
          <p:sp>
            <p:nvSpPr>
              <p:cNvPr id="293" name="Shape 293"/>
              <p:cNvSpPr/>
              <p:nvPr/>
            </p:nvSpPr>
            <p:spPr>
              <a:xfrm>
                <a:off x="0" y="0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4" name="Shape 294"/>
              <p:cNvSpPr/>
              <p:nvPr/>
            </p:nvSpPr>
            <p:spPr>
              <a:xfrm>
                <a:off x="65605" y="65605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5" name="Shape 295"/>
              <p:cNvSpPr/>
              <p:nvPr/>
            </p:nvSpPr>
            <p:spPr>
              <a:xfrm>
                <a:off x="131210" y="131210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6" name="Shape 296"/>
              <p:cNvSpPr/>
              <p:nvPr/>
            </p:nvSpPr>
            <p:spPr>
              <a:xfrm>
                <a:off x="196815" y="196815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7" name="Shape 297"/>
              <p:cNvSpPr/>
              <p:nvPr/>
            </p:nvSpPr>
            <p:spPr>
              <a:xfrm>
                <a:off x="262420" y="262420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8" name="Shape 298"/>
              <p:cNvSpPr/>
              <p:nvPr/>
            </p:nvSpPr>
            <p:spPr>
              <a:xfrm>
                <a:off x="328025" y="328025"/>
                <a:ext cx="381590" cy="381591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9" name="Shape 299"/>
              <p:cNvSpPr/>
              <p:nvPr/>
            </p:nvSpPr>
            <p:spPr>
              <a:xfrm>
                <a:off x="393631" y="393631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00" name="Shape 300"/>
              <p:cNvSpPr/>
              <p:nvPr/>
            </p:nvSpPr>
            <p:spPr>
              <a:xfrm>
                <a:off x="459236" y="459236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01" name="Shape 301"/>
              <p:cNvSpPr/>
              <p:nvPr/>
            </p:nvSpPr>
            <p:spPr>
              <a:xfrm>
                <a:off x="524841" y="524841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02" name="Shape 302"/>
              <p:cNvSpPr/>
              <p:nvPr/>
            </p:nvSpPr>
            <p:spPr>
              <a:xfrm>
                <a:off x="590446" y="590446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03" name="Shape 303"/>
              <p:cNvSpPr/>
              <p:nvPr/>
            </p:nvSpPr>
            <p:spPr>
              <a:xfrm>
                <a:off x="656051" y="656051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04" name="Shape 304"/>
              <p:cNvSpPr/>
              <p:nvPr/>
            </p:nvSpPr>
            <p:spPr>
              <a:xfrm>
                <a:off x="721657" y="721657"/>
                <a:ext cx="381590" cy="381590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300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06" name="Shape 306"/>
            <p:cNvSpPr/>
            <p:nvPr/>
          </p:nvSpPr>
          <p:spPr>
            <a:xfrm>
              <a:off x="792235" y="782600"/>
              <a:ext cx="381590" cy="3815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7" name="Shape 307"/>
            <p:cNvSpPr/>
            <p:nvPr/>
          </p:nvSpPr>
          <p:spPr>
            <a:xfrm>
              <a:off x="857840" y="848205"/>
              <a:ext cx="381590" cy="3815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8" name="Shape 308"/>
            <p:cNvSpPr/>
            <p:nvPr/>
          </p:nvSpPr>
          <p:spPr>
            <a:xfrm>
              <a:off x="923445" y="913810"/>
              <a:ext cx="381590" cy="381590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25" name="Group 325"/>
          <p:cNvGrpSpPr/>
          <p:nvPr/>
        </p:nvGrpSpPr>
        <p:grpSpPr>
          <a:xfrm>
            <a:off x="5643869" y="2345610"/>
            <a:ext cx="733318" cy="727904"/>
            <a:chOff x="0" y="0"/>
            <a:chExt cx="733316" cy="727903"/>
          </a:xfrm>
        </p:grpSpPr>
        <p:sp>
          <p:nvSpPr>
            <p:cNvPr id="310" name="Shape 310"/>
            <p:cNvSpPr/>
            <p:nvPr/>
          </p:nvSpPr>
          <p:spPr>
            <a:xfrm>
              <a:off x="0" y="0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1" name="Shape 311"/>
            <p:cNvSpPr/>
            <p:nvPr/>
          </p:nvSpPr>
          <p:spPr>
            <a:xfrm>
              <a:off x="36864" y="36864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2" name="Shape 312"/>
            <p:cNvSpPr/>
            <p:nvPr/>
          </p:nvSpPr>
          <p:spPr>
            <a:xfrm>
              <a:off x="73728" y="73728"/>
              <a:ext cx="214421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3" name="Shape 313"/>
            <p:cNvSpPr/>
            <p:nvPr/>
          </p:nvSpPr>
          <p:spPr>
            <a:xfrm>
              <a:off x="110593" y="110593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4" name="Shape 314"/>
            <p:cNvSpPr/>
            <p:nvPr/>
          </p:nvSpPr>
          <p:spPr>
            <a:xfrm>
              <a:off x="147457" y="147457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5" name="Shape 315"/>
            <p:cNvSpPr/>
            <p:nvPr/>
          </p:nvSpPr>
          <p:spPr>
            <a:xfrm>
              <a:off x="184322" y="184322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6" name="Shape 316"/>
            <p:cNvSpPr/>
            <p:nvPr/>
          </p:nvSpPr>
          <p:spPr>
            <a:xfrm>
              <a:off x="221186" y="221186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7" name="Shape 317"/>
            <p:cNvSpPr/>
            <p:nvPr/>
          </p:nvSpPr>
          <p:spPr>
            <a:xfrm>
              <a:off x="258051" y="258051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8" name="Shape 318"/>
            <p:cNvSpPr/>
            <p:nvPr/>
          </p:nvSpPr>
          <p:spPr>
            <a:xfrm>
              <a:off x="294915" y="294915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9" name="Shape 319"/>
            <p:cNvSpPr/>
            <p:nvPr/>
          </p:nvSpPr>
          <p:spPr>
            <a:xfrm>
              <a:off x="331780" y="331780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0" name="Shape 320"/>
            <p:cNvSpPr/>
            <p:nvPr/>
          </p:nvSpPr>
          <p:spPr>
            <a:xfrm>
              <a:off x="368644" y="368644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1" name="Shape 321"/>
            <p:cNvSpPr/>
            <p:nvPr/>
          </p:nvSpPr>
          <p:spPr>
            <a:xfrm>
              <a:off x="405508" y="405509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2" name="Shape 322"/>
            <p:cNvSpPr/>
            <p:nvPr/>
          </p:nvSpPr>
          <p:spPr>
            <a:xfrm>
              <a:off x="445167" y="439753"/>
              <a:ext cx="214421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3" name="Shape 323"/>
            <p:cNvSpPr/>
            <p:nvPr/>
          </p:nvSpPr>
          <p:spPr>
            <a:xfrm>
              <a:off x="482032" y="476618"/>
              <a:ext cx="214421" cy="214421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4" name="Shape 324"/>
            <p:cNvSpPr/>
            <p:nvPr/>
          </p:nvSpPr>
          <p:spPr>
            <a:xfrm>
              <a:off x="518896" y="513482"/>
              <a:ext cx="214421" cy="21442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300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26" name="Shape 326"/>
          <p:cNvSpPr/>
          <p:nvPr/>
        </p:nvSpPr>
        <p:spPr>
          <a:xfrm>
            <a:off x="275229" y="1521734"/>
            <a:ext cx="574426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30*30</a:t>
            </a:r>
          </a:p>
        </p:txBody>
      </p:sp>
      <p:sp>
        <p:nvSpPr>
          <p:cNvPr id="327" name="Shape 327"/>
          <p:cNvSpPr/>
          <p:nvPr/>
        </p:nvSpPr>
        <p:spPr>
          <a:xfrm>
            <a:off x="1160197" y="1534427"/>
            <a:ext cx="848505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28*28*32</a:t>
            </a:r>
          </a:p>
        </p:txBody>
      </p:sp>
      <p:sp>
        <p:nvSpPr>
          <p:cNvPr id="328" name="Shape 328"/>
          <p:cNvSpPr/>
          <p:nvPr/>
        </p:nvSpPr>
        <p:spPr>
          <a:xfrm>
            <a:off x="2576875" y="1553477"/>
            <a:ext cx="848505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14*14*32</a:t>
            </a:r>
          </a:p>
        </p:txBody>
      </p:sp>
      <p:sp>
        <p:nvSpPr>
          <p:cNvPr id="329" name="Shape 329"/>
          <p:cNvSpPr/>
          <p:nvPr/>
        </p:nvSpPr>
        <p:spPr>
          <a:xfrm>
            <a:off x="3997116" y="1559834"/>
            <a:ext cx="848504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12*12*32</a:t>
            </a:r>
          </a:p>
        </p:txBody>
      </p:sp>
      <p:sp>
        <p:nvSpPr>
          <p:cNvPr id="330" name="Shape 330"/>
          <p:cNvSpPr/>
          <p:nvPr/>
        </p:nvSpPr>
        <p:spPr>
          <a:xfrm>
            <a:off x="5417356" y="1559834"/>
            <a:ext cx="652300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6*6*32</a:t>
            </a:r>
          </a:p>
        </p:txBody>
      </p:sp>
      <p:sp>
        <p:nvSpPr>
          <p:cNvPr id="331" name="Shape 331"/>
          <p:cNvSpPr/>
          <p:nvPr/>
        </p:nvSpPr>
        <p:spPr>
          <a:xfrm rot="19026262">
            <a:off x="7014506" y="1875662"/>
            <a:ext cx="165411" cy="1963676"/>
          </a:xfrm>
          <a:prstGeom prst="rect">
            <a:avLst/>
          </a:prstGeom>
          <a:solidFill>
            <a:schemeClr val="accent5"/>
          </a:solidFill>
          <a:ln w="10000">
            <a:solidFill>
              <a:schemeClr val="accent5"/>
            </a:solidFill>
          </a:ln>
          <a:effectLst>
            <a:outerShdw sx="100000" sy="100000" kx="0" ky="0" algn="b" rotWithShape="0" blurRad="38100" dist="30000" dir="5864046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2" name="Shape 332"/>
          <p:cNvSpPr/>
          <p:nvPr/>
        </p:nvSpPr>
        <p:spPr>
          <a:xfrm>
            <a:off x="6166414" y="1557647"/>
            <a:ext cx="39844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512</a:t>
            </a:r>
          </a:p>
        </p:txBody>
      </p:sp>
      <p:sp>
        <p:nvSpPr>
          <p:cNvPr id="333" name="Shape 333"/>
          <p:cNvSpPr/>
          <p:nvPr/>
        </p:nvSpPr>
        <p:spPr>
          <a:xfrm rot="19026262">
            <a:off x="7268674" y="2190040"/>
            <a:ext cx="165411" cy="875043"/>
          </a:xfrm>
          <a:prstGeom prst="rect">
            <a:avLst/>
          </a:prstGeom>
          <a:solidFill>
            <a:schemeClr val="accent5"/>
          </a:solidFill>
          <a:ln w="10000">
            <a:solidFill>
              <a:schemeClr val="accent5"/>
            </a:solidFill>
          </a:ln>
          <a:effectLst>
            <a:outerShdw sx="100000" sy="100000" kx="0" ky="0" algn="b" rotWithShape="0" blurRad="38100" dist="30000" dir="5864046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4" name="Shape 334"/>
          <p:cNvSpPr/>
          <p:nvPr/>
        </p:nvSpPr>
        <p:spPr>
          <a:xfrm>
            <a:off x="6690875" y="1559834"/>
            <a:ext cx="39844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256</a:t>
            </a:r>
          </a:p>
        </p:txBody>
      </p:sp>
      <p:sp>
        <p:nvSpPr>
          <p:cNvPr id="335" name="Shape 335"/>
          <p:cNvSpPr/>
          <p:nvPr/>
        </p:nvSpPr>
        <p:spPr>
          <a:xfrm rot="19026262">
            <a:off x="7650200" y="2247300"/>
            <a:ext cx="165411" cy="465825"/>
          </a:xfrm>
          <a:prstGeom prst="rect">
            <a:avLst/>
          </a:prstGeom>
          <a:solidFill>
            <a:schemeClr val="accent5"/>
          </a:solidFill>
          <a:ln w="10000">
            <a:solidFill>
              <a:schemeClr val="accent5"/>
            </a:solidFill>
          </a:ln>
          <a:effectLst>
            <a:outerShdw sx="100000" sy="100000" kx="0" ky="0" algn="b" rotWithShape="0" blurRad="38100" dist="30000" dir="5864046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6" name="Shape 336"/>
          <p:cNvSpPr/>
          <p:nvPr/>
        </p:nvSpPr>
        <p:spPr>
          <a:xfrm flipV="1">
            <a:off x="5650445" y="2084372"/>
            <a:ext cx="843443" cy="248336"/>
          </a:xfrm>
          <a:prstGeom prst="line">
            <a:avLst/>
          </a:prstGeom>
          <a:ln w="19050">
            <a:solidFill>
              <a:schemeClr val="accent5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7" name="Shape 337"/>
          <p:cNvSpPr/>
          <p:nvPr/>
        </p:nvSpPr>
        <p:spPr>
          <a:xfrm>
            <a:off x="6267413" y="3085864"/>
            <a:ext cx="1421350" cy="537515"/>
          </a:xfrm>
          <a:prstGeom prst="line">
            <a:avLst/>
          </a:prstGeom>
          <a:ln w="19050">
            <a:solidFill>
              <a:schemeClr val="accent5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8" name="Shape 338"/>
          <p:cNvSpPr/>
          <p:nvPr/>
        </p:nvSpPr>
        <p:spPr>
          <a:xfrm>
            <a:off x="7152155" y="1559834"/>
            <a:ext cx="39844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128</a:t>
            </a:r>
          </a:p>
        </p:txBody>
      </p:sp>
      <p:sp>
        <p:nvSpPr>
          <p:cNvPr id="339" name="Shape 339"/>
          <p:cNvSpPr/>
          <p:nvPr/>
        </p:nvSpPr>
        <p:spPr>
          <a:xfrm rot="19026262">
            <a:off x="7960561" y="2162192"/>
            <a:ext cx="165411" cy="275578"/>
          </a:xfrm>
          <a:prstGeom prst="rect">
            <a:avLst/>
          </a:prstGeom>
          <a:solidFill>
            <a:schemeClr val="accent5"/>
          </a:solidFill>
          <a:ln w="10000">
            <a:solidFill>
              <a:schemeClr val="accent5"/>
            </a:solidFill>
          </a:ln>
          <a:effectLst>
            <a:outerShdw sx="100000" sy="100000" kx="0" ky="0" algn="b" rotWithShape="0" blurRad="38100" dist="30000" dir="5864046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0" name="Shape 340"/>
          <p:cNvSpPr/>
          <p:nvPr/>
        </p:nvSpPr>
        <p:spPr>
          <a:xfrm>
            <a:off x="6493860" y="2090380"/>
            <a:ext cx="1521358" cy="1"/>
          </a:xfrm>
          <a:prstGeom prst="line">
            <a:avLst/>
          </a:prstGeom>
          <a:ln w="19050">
            <a:solidFill>
              <a:schemeClr val="accent5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1" name="Shape 341"/>
          <p:cNvSpPr/>
          <p:nvPr/>
        </p:nvSpPr>
        <p:spPr>
          <a:xfrm flipV="1">
            <a:off x="7829195" y="2347749"/>
            <a:ext cx="380337" cy="1158740"/>
          </a:xfrm>
          <a:prstGeom prst="line">
            <a:avLst/>
          </a:prstGeom>
          <a:ln w="19050">
            <a:solidFill>
              <a:schemeClr val="accent5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2" name="Shape 342"/>
          <p:cNvSpPr/>
          <p:nvPr/>
        </p:nvSpPr>
        <p:spPr>
          <a:xfrm>
            <a:off x="7607754" y="1559834"/>
            <a:ext cx="300346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64</a:t>
            </a:r>
          </a:p>
        </p:txBody>
      </p:sp>
      <p:sp>
        <p:nvSpPr>
          <p:cNvPr id="343" name="Shape 343"/>
          <p:cNvSpPr/>
          <p:nvPr/>
        </p:nvSpPr>
        <p:spPr>
          <a:xfrm>
            <a:off x="556116" y="4415661"/>
            <a:ext cx="54258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Input</a:t>
            </a:r>
          </a:p>
        </p:txBody>
      </p:sp>
      <p:sp>
        <p:nvSpPr>
          <p:cNvPr id="344" name="Shape 344"/>
          <p:cNvSpPr/>
          <p:nvPr/>
        </p:nvSpPr>
        <p:spPr>
          <a:xfrm>
            <a:off x="1801728" y="4462811"/>
            <a:ext cx="133241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Convolution1</a:t>
            </a:r>
          </a:p>
          <a:p>
            <a:pPr algn="ctr"/>
            <a:r>
              <a:t>by 3*3</a:t>
            </a:r>
          </a:p>
        </p:txBody>
      </p:sp>
      <p:sp>
        <p:nvSpPr>
          <p:cNvPr id="345" name="Shape 345"/>
          <p:cNvSpPr/>
          <p:nvPr/>
        </p:nvSpPr>
        <p:spPr>
          <a:xfrm>
            <a:off x="3370685" y="4462811"/>
            <a:ext cx="1276944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Maxpool </a:t>
            </a:r>
          </a:p>
          <a:p>
            <a:pPr algn="ctr"/>
            <a:r>
              <a:t>subsampling</a:t>
            </a:r>
          </a:p>
          <a:p>
            <a:pPr algn="ctr"/>
            <a:r>
              <a:t>by 2*2</a:t>
            </a:r>
          </a:p>
        </p:txBody>
      </p:sp>
      <p:sp>
        <p:nvSpPr>
          <p:cNvPr id="346" name="Shape 346"/>
          <p:cNvSpPr/>
          <p:nvPr/>
        </p:nvSpPr>
        <p:spPr>
          <a:xfrm>
            <a:off x="4698578" y="4466166"/>
            <a:ext cx="133241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Convolution2</a:t>
            </a:r>
          </a:p>
          <a:p>
            <a:pPr algn="ctr"/>
            <a:r>
              <a:t>by 3*3</a:t>
            </a:r>
          </a:p>
        </p:txBody>
      </p:sp>
      <p:sp>
        <p:nvSpPr>
          <p:cNvPr id="347" name="Shape 347"/>
          <p:cNvSpPr/>
          <p:nvPr/>
        </p:nvSpPr>
        <p:spPr>
          <a:xfrm>
            <a:off x="6078001" y="4367398"/>
            <a:ext cx="1276944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Maxpool </a:t>
            </a:r>
          </a:p>
          <a:p>
            <a:pPr algn="ctr"/>
            <a:r>
              <a:t>subsampling</a:t>
            </a:r>
          </a:p>
          <a:p>
            <a:pPr algn="ctr"/>
            <a:r>
              <a:t>by 2*2</a:t>
            </a:r>
          </a:p>
        </p:txBody>
      </p:sp>
      <p:sp>
        <p:nvSpPr>
          <p:cNvPr id="348" name="Shape 348"/>
          <p:cNvSpPr/>
          <p:nvPr/>
        </p:nvSpPr>
        <p:spPr>
          <a:xfrm>
            <a:off x="8456111" y="1978699"/>
            <a:ext cx="223362" cy="2233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9" name="Shape 349"/>
          <p:cNvSpPr/>
          <p:nvPr/>
        </p:nvSpPr>
        <p:spPr>
          <a:xfrm>
            <a:off x="8456111" y="2368531"/>
            <a:ext cx="223362" cy="2233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0" name="Shape 350"/>
          <p:cNvSpPr/>
          <p:nvPr/>
        </p:nvSpPr>
        <p:spPr>
          <a:xfrm>
            <a:off x="8456111" y="2729684"/>
            <a:ext cx="223362" cy="2233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Shape 351"/>
          <p:cNvSpPr/>
          <p:nvPr/>
        </p:nvSpPr>
        <p:spPr>
          <a:xfrm>
            <a:off x="8456111" y="3080163"/>
            <a:ext cx="223362" cy="22336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2" name="Shape 352"/>
          <p:cNvSpPr/>
          <p:nvPr/>
        </p:nvSpPr>
        <p:spPr>
          <a:xfrm>
            <a:off x="8456111" y="3430641"/>
            <a:ext cx="223362" cy="22336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3" name="Shape 353"/>
          <p:cNvSpPr/>
          <p:nvPr/>
        </p:nvSpPr>
        <p:spPr>
          <a:xfrm>
            <a:off x="8417619" y="1553477"/>
            <a:ext cx="202244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5</a:t>
            </a:r>
          </a:p>
        </p:txBody>
      </p:sp>
      <p:sp>
        <p:nvSpPr>
          <p:cNvPr id="354" name="Shape 354"/>
          <p:cNvSpPr/>
          <p:nvPr/>
        </p:nvSpPr>
        <p:spPr>
          <a:xfrm>
            <a:off x="7273289" y="4367398"/>
            <a:ext cx="1223478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Fully </a:t>
            </a:r>
          </a:p>
          <a:p>
            <a:pPr algn="ctr"/>
            <a:r>
              <a:t>Connecting </a:t>
            </a:r>
          </a:p>
          <a:p>
            <a:pPr algn="ctr"/>
            <a:r>
              <a:t>Neurons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Flow Chart</a:t>
            </a:r>
          </a:p>
        </p:txBody>
      </p:sp>
      <p:sp>
        <p:nvSpPr>
          <p:cNvPr id="113" name="Shape 113"/>
          <p:cNvSpPr/>
          <p:nvPr/>
        </p:nvSpPr>
        <p:spPr>
          <a:xfrm>
            <a:off x="530411" y="1881709"/>
            <a:ext cx="1481595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Lego Logo Detection &amp; Anti-distortion</a:t>
            </a:r>
          </a:p>
        </p:txBody>
      </p:sp>
      <p:sp>
        <p:nvSpPr>
          <p:cNvPr id="114" name="Shape 114"/>
          <p:cNvSpPr/>
          <p:nvPr/>
        </p:nvSpPr>
        <p:spPr>
          <a:xfrm>
            <a:off x="2260512" y="188170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Information Cropped</a:t>
            </a:r>
          </a:p>
        </p:txBody>
      </p:sp>
      <p:sp>
        <p:nvSpPr>
          <p:cNvPr id="115" name="Shape 115"/>
          <p:cNvSpPr/>
          <p:nvPr/>
        </p:nvSpPr>
        <p:spPr>
          <a:xfrm>
            <a:off x="3945503" y="188170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De-noise and Thresholding</a:t>
            </a:r>
          </a:p>
        </p:txBody>
      </p:sp>
      <p:sp>
        <p:nvSpPr>
          <p:cNvPr id="116" name="Shape 116"/>
          <p:cNvSpPr/>
          <p:nvPr/>
        </p:nvSpPr>
        <p:spPr>
          <a:xfrm>
            <a:off x="5630494" y="1881709"/>
            <a:ext cx="1730719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Optical Character Recognition(OCR)</a:t>
            </a:r>
          </a:p>
        </p:txBody>
      </p:sp>
      <p:sp>
        <p:nvSpPr>
          <p:cNvPr id="117" name="Shape 117"/>
          <p:cNvSpPr/>
          <p:nvPr/>
        </p:nvSpPr>
        <p:spPr>
          <a:xfrm>
            <a:off x="2260512" y="372357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CNN Training Dataset </a:t>
            </a:r>
          </a:p>
        </p:txBody>
      </p:sp>
      <p:sp>
        <p:nvSpPr>
          <p:cNvPr id="118" name="Shape 118"/>
          <p:cNvSpPr/>
          <p:nvPr/>
        </p:nvSpPr>
        <p:spPr>
          <a:xfrm>
            <a:off x="3945503" y="372357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CNN Predict </a:t>
            </a:r>
          </a:p>
        </p:txBody>
      </p:sp>
      <p:sp>
        <p:nvSpPr>
          <p:cNvPr id="119" name="Shape 119"/>
          <p:cNvSpPr/>
          <p:nvPr/>
        </p:nvSpPr>
        <p:spPr>
          <a:xfrm>
            <a:off x="5630494" y="3723579"/>
            <a:ext cx="1481594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Combine Result</a:t>
            </a:r>
          </a:p>
        </p:txBody>
      </p:sp>
      <p:sp>
        <p:nvSpPr>
          <p:cNvPr id="120" name="Shape 120"/>
          <p:cNvSpPr/>
          <p:nvPr/>
        </p:nvSpPr>
        <p:spPr>
          <a:xfrm>
            <a:off x="7315485" y="3723579"/>
            <a:ext cx="1481595" cy="11994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Box Number Identified</a:t>
            </a:r>
          </a:p>
        </p:txBody>
      </p:sp>
      <p:sp>
        <p:nvSpPr>
          <p:cNvPr id="121" name="Shape 121"/>
          <p:cNvSpPr/>
          <p:nvPr/>
        </p:nvSpPr>
        <p:spPr>
          <a:xfrm>
            <a:off x="1767384" y="2241549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22" name="Shape 122"/>
          <p:cNvSpPr/>
          <p:nvPr/>
        </p:nvSpPr>
        <p:spPr>
          <a:xfrm>
            <a:off x="3434204" y="2241549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23" name="Shape 123"/>
          <p:cNvSpPr/>
          <p:nvPr/>
        </p:nvSpPr>
        <p:spPr>
          <a:xfrm>
            <a:off x="5184958" y="2241549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24" name="Shape 124"/>
          <p:cNvSpPr/>
          <p:nvPr/>
        </p:nvSpPr>
        <p:spPr>
          <a:xfrm>
            <a:off x="3434204" y="4182584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25" name="Shape 125"/>
          <p:cNvSpPr/>
          <p:nvPr/>
        </p:nvSpPr>
        <p:spPr>
          <a:xfrm>
            <a:off x="5184958" y="4182584"/>
            <a:ext cx="514351" cy="479789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26" name="Shape 126"/>
          <p:cNvSpPr/>
          <p:nvPr/>
        </p:nvSpPr>
        <p:spPr>
          <a:xfrm>
            <a:off x="6851339" y="4266958"/>
            <a:ext cx="514351" cy="479788"/>
          </a:xfrm>
          <a:prstGeom prst="rightArrow">
            <a:avLst>
              <a:gd name="adj1" fmla="val 27249"/>
              <a:gd name="adj2" fmla="val 56398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27" name="Shape 127"/>
          <p:cNvSpPr/>
          <p:nvPr/>
        </p:nvSpPr>
        <p:spPr>
          <a:xfrm rot="5411625">
            <a:off x="6154606" y="3032912"/>
            <a:ext cx="682940" cy="749859"/>
          </a:xfrm>
          <a:prstGeom prst="rightArrow">
            <a:avLst>
              <a:gd name="adj1" fmla="val 27249"/>
              <a:gd name="adj2" fmla="val 40379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28" name="Shape 128"/>
          <p:cNvSpPr/>
          <p:nvPr/>
        </p:nvSpPr>
        <p:spPr>
          <a:xfrm rot="5411625">
            <a:off x="2660061" y="3032912"/>
            <a:ext cx="682941" cy="749859"/>
          </a:xfrm>
          <a:prstGeom prst="rightArrow">
            <a:avLst>
              <a:gd name="adj1" fmla="val 27249"/>
              <a:gd name="adj2" fmla="val 40379"/>
            </a:avLst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Library Used</a:t>
            </a:r>
          </a:p>
        </p:txBody>
      </p:sp>
      <p:sp>
        <p:nvSpPr>
          <p:cNvPr id="131" name="Shape 131"/>
          <p:cNvSpPr/>
          <p:nvPr/>
        </p:nvSpPr>
        <p:spPr>
          <a:xfrm>
            <a:off x="1383899" y="2404144"/>
            <a:ext cx="117559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opencv 3.0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13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4259" y="1636297"/>
            <a:ext cx="2520001" cy="186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2379" y="1633971"/>
            <a:ext cx="2520001" cy="186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8178" y="1633363"/>
            <a:ext cx="2520001" cy="186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98735" y="1633364"/>
            <a:ext cx="2520001" cy="1866666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/>
        </p:nvSpPr>
        <p:spPr>
          <a:xfrm>
            <a:off x="2401840" y="3502962"/>
            <a:ext cx="148143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Scaling</a:t>
            </a:r>
            <a:r>
              <a:t> </a:t>
            </a:r>
            <a:r>
              <a:t>change</a:t>
            </a:r>
          </a:p>
        </p:txBody>
      </p:sp>
      <p:sp>
        <p:nvSpPr>
          <p:cNvPr id="139" name="Shape 139"/>
          <p:cNvSpPr/>
          <p:nvPr/>
        </p:nvSpPr>
        <p:spPr>
          <a:xfrm>
            <a:off x="4800156" y="3502962"/>
            <a:ext cx="84050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Rotation</a:t>
            </a:r>
          </a:p>
        </p:txBody>
      </p:sp>
      <p:sp>
        <p:nvSpPr>
          <p:cNvPr id="140" name="Shape 140"/>
          <p:cNvSpPr/>
          <p:nvPr/>
        </p:nvSpPr>
        <p:spPr>
          <a:xfrm>
            <a:off x="6524258" y="3500030"/>
            <a:ext cx="204188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Perspective</a:t>
            </a:r>
            <a:r>
              <a:t> </a:t>
            </a:r>
            <a:r>
              <a:t>transform</a:t>
            </a:r>
          </a:p>
        </p:txBody>
      </p:sp>
      <p:sp>
        <p:nvSpPr>
          <p:cNvPr id="141" name="Shape 141"/>
          <p:cNvSpPr/>
          <p:nvPr/>
        </p:nvSpPr>
        <p:spPr>
          <a:xfrm>
            <a:off x="467699" y="3505475"/>
            <a:ext cx="144326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Standard</a:t>
            </a:r>
            <a:r>
              <a:t> </a:t>
            </a:r>
            <a:r>
              <a:t>form</a:t>
            </a:r>
          </a:p>
        </p:txBody>
      </p:sp>
      <p:sp>
        <p:nvSpPr>
          <p:cNvPr id="142" name="Shape 142"/>
          <p:cNvSpPr/>
          <p:nvPr/>
        </p:nvSpPr>
        <p:spPr>
          <a:xfrm>
            <a:off x="251519" y="4009628"/>
            <a:ext cx="7200801" cy="1297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t>We</a:t>
            </a:r>
            <a:r>
              <a:t> </a:t>
            </a:r>
            <a:r>
              <a:t>use</a:t>
            </a:r>
            <a:r>
              <a:t> </a:t>
            </a:r>
            <a:r>
              <a:t>image</a:t>
            </a:r>
            <a:r>
              <a:t> </a:t>
            </a:r>
            <a:r>
              <a:t>preprocessing</a:t>
            </a:r>
            <a:r>
              <a:t> </a:t>
            </a:r>
            <a:r>
              <a:t>to</a:t>
            </a:r>
            <a:r>
              <a:t> </a:t>
            </a:r>
            <a:r>
              <a:t>recover</a:t>
            </a:r>
            <a:r>
              <a:t> </a:t>
            </a:r>
            <a:r>
              <a:t>the</a:t>
            </a:r>
            <a:r>
              <a:t> </a:t>
            </a:r>
            <a:r>
              <a:t>shooting</a:t>
            </a:r>
            <a:r>
              <a:t> </a:t>
            </a:r>
            <a:r>
              <a:t>box</a:t>
            </a:r>
            <a:r>
              <a:t> </a:t>
            </a:r>
            <a:r>
              <a:t>to</a:t>
            </a:r>
            <a:r>
              <a:t> </a:t>
            </a:r>
            <a:r>
              <a:t>standard</a:t>
            </a:r>
            <a:r>
              <a:t> </a:t>
            </a:r>
            <a:r>
              <a:t>form</a:t>
            </a:r>
            <a:r>
              <a:t> </a:t>
            </a:r>
            <a:r>
              <a:t>from</a:t>
            </a:r>
            <a:r>
              <a:t> </a:t>
            </a:r>
            <a:r>
              <a:t>any</a:t>
            </a:r>
            <a:r>
              <a:t> </a:t>
            </a:r>
            <a:r>
              <a:t>shooting</a:t>
            </a:r>
            <a:r>
              <a:t> </a:t>
            </a:r>
            <a:r>
              <a:t>angle</a:t>
            </a:r>
            <a:r>
              <a:t> </a:t>
            </a:r>
            <a:r>
              <a:t>and</a:t>
            </a:r>
            <a:r>
              <a:t> </a:t>
            </a:r>
            <a:r>
              <a:t>extract</a:t>
            </a:r>
            <a:r>
              <a:t> </a:t>
            </a:r>
            <a:r>
              <a:t>the</a:t>
            </a:r>
            <a:r>
              <a:t> </a:t>
            </a:r>
            <a:r>
              <a:t>area</a:t>
            </a:r>
            <a:r>
              <a:t> </a:t>
            </a:r>
            <a:r>
              <a:t>of</a:t>
            </a:r>
            <a:r>
              <a:t> </a:t>
            </a:r>
            <a:r>
              <a:t>the</a:t>
            </a:r>
            <a:r>
              <a:t> </a:t>
            </a:r>
            <a:r>
              <a:t>number.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Area</a:t>
            </a:r>
            <a:r>
              <a:t> </a:t>
            </a:r>
            <a:r>
              <a:t>of</a:t>
            </a:r>
            <a:r>
              <a:t> </a:t>
            </a:r>
            <a:r>
              <a:t>number</a:t>
            </a:r>
            <a:r>
              <a:t> </a:t>
            </a:r>
            <a:r>
              <a:t>is</a:t>
            </a:r>
            <a:r>
              <a:t> </a:t>
            </a:r>
            <a:r>
              <a:t>the</a:t>
            </a:r>
            <a:r>
              <a:t> </a:t>
            </a:r>
            <a:r>
              <a:t>area</a:t>
            </a:r>
            <a:r>
              <a:t> </a:t>
            </a:r>
            <a:r>
              <a:t>under</a:t>
            </a:r>
            <a:r>
              <a:t> </a:t>
            </a:r>
            <a:r>
              <a:t>the</a:t>
            </a:r>
            <a:r>
              <a:t> </a:t>
            </a:r>
            <a:r>
              <a:t>logo</a:t>
            </a:r>
            <a:r>
              <a:t> </a:t>
            </a:r>
            <a:r>
              <a:t>in</a:t>
            </a:r>
            <a:r>
              <a:t> </a:t>
            </a:r>
            <a:r>
              <a:t>the</a:t>
            </a:r>
            <a:r>
              <a:t> </a:t>
            </a:r>
            <a:r>
              <a:t>image.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Standard</a:t>
            </a:r>
            <a:r>
              <a:t> </a:t>
            </a:r>
            <a:r>
              <a:t>form</a:t>
            </a:r>
            <a:r>
              <a:t> </a:t>
            </a:r>
            <a:r>
              <a:t>was</a:t>
            </a:r>
            <a:r>
              <a:t> </a:t>
            </a:r>
            <a:r>
              <a:t>defined</a:t>
            </a:r>
            <a:r>
              <a:t> </a:t>
            </a:r>
            <a:r>
              <a:t>as</a:t>
            </a:r>
            <a:r>
              <a:t> </a:t>
            </a:r>
            <a:r>
              <a:t>the</a:t>
            </a:r>
            <a:r>
              <a:t> </a:t>
            </a:r>
            <a:r>
              <a:t>box</a:t>
            </a:r>
            <a:r>
              <a:t> </a:t>
            </a:r>
            <a:r>
              <a:t>surface</a:t>
            </a:r>
            <a:r>
              <a:t> </a:t>
            </a:r>
            <a:r>
              <a:t>parallel</a:t>
            </a:r>
            <a:r>
              <a:t> </a:t>
            </a:r>
            <a:r>
              <a:t>with</a:t>
            </a:r>
            <a:r>
              <a:t> </a:t>
            </a:r>
            <a:r>
              <a:t>the</a:t>
            </a:r>
            <a:r>
              <a:t> </a:t>
            </a:r>
            <a:r>
              <a:t>shooting</a:t>
            </a:r>
            <a:r>
              <a:t> </a:t>
            </a:r>
            <a:r>
              <a:t>camera</a:t>
            </a:r>
            <a:r>
              <a:t> </a:t>
            </a:r>
            <a:r>
              <a:t>and</a:t>
            </a:r>
            <a:r>
              <a:t> </a:t>
            </a:r>
            <a:r>
              <a:t>the</a:t>
            </a:r>
            <a:r>
              <a:t> </a:t>
            </a:r>
            <a:r>
              <a:t>texts</a:t>
            </a:r>
            <a:r>
              <a:t> </a:t>
            </a:r>
            <a:r>
              <a:t>are</a:t>
            </a:r>
            <a:r>
              <a:t> </a:t>
            </a:r>
            <a:r>
              <a:t>normal</a:t>
            </a:r>
            <a:r>
              <a:t> </a:t>
            </a:r>
            <a:r>
              <a:t>morphology</a:t>
            </a:r>
            <a:r>
              <a:t> </a:t>
            </a:r>
            <a:r>
              <a:t>in</a:t>
            </a:r>
            <a:r>
              <a:t> </a:t>
            </a:r>
            <a:r>
              <a:t>the</a:t>
            </a:r>
            <a:r>
              <a:t> </a:t>
            </a:r>
            <a:r>
              <a:t>image.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145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551" y="1846452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539552" y="4011369"/>
            <a:ext cx="3168351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Step1:</a:t>
            </a:r>
            <a:r>
              <a:t> </a:t>
            </a:r>
            <a:r>
              <a:t>Using</a:t>
            </a:r>
            <a:r>
              <a:t> </a:t>
            </a:r>
            <a:r>
              <a:t>HSV</a:t>
            </a:r>
            <a:r>
              <a:t> </a:t>
            </a:r>
            <a:r>
              <a:t>color</a:t>
            </a:r>
            <a:r>
              <a:t> </a:t>
            </a:r>
            <a:r>
              <a:t>space</a:t>
            </a:r>
            <a:r>
              <a:t> </a:t>
            </a:r>
            <a:r>
              <a:t>to</a:t>
            </a:r>
            <a:r>
              <a:t> </a:t>
            </a:r>
            <a:r>
              <a:t>find</a:t>
            </a:r>
            <a:r>
              <a:t> </a:t>
            </a:r>
            <a:r>
              <a:t>the</a:t>
            </a:r>
            <a:r>
              <a:t> </a:t>
            </a:r>
            <a:r>
              <a:t>red</a:t>
            </a:r>
            <a:r>
              <a:t> </a:t>
            </a:r>
            <a:r>
              <a:t>area</a:t>
            </a:r>
            <a:r>
              <a:t> </a:t>
            </a:r>
            <a:r>
              <a:t>in</a:t>
            </a:r>
            <a:r>
              <a:t> </a:t>
            </a:r>
            <a:r>
              <a:t>the</a:t>
            </a:r>
            <a:r>
              <a:t> </a:t>
            </a:r>
            <a:r>
              <a:t>image.</a:t>
            </a:r>
            <a:r>
              <a:t> </a:t>
            </a:r>
            <a:r>
              <a:t>The</a:t>
            </a:r>
            <a:r>
              <a:t> </a:t>
            </a:r>
            <a:r>
              <a:t>result</a:t>
            </a:r>
            <a:r>
              <a:t> </a:t>
            </a:r>
            <a:r>
              <a:t>is</a:t>
            </a:r>
            <a:r>
              <a:t> </a:t>
            </a:r>
            <a:r>
              <a:t>a</a:t>
            </a:r>
            <a:r>
              <a:t> </a:t>
            </a:r>
            <a:r>
              <a:t>mask.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150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551" y="1846452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539552" y="4011369"/>
            <a:ext cx="316835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Step</a:t>
            </a:r>
            <a:r>
              <a:t> </a:t>
            </a:r>
            <a:r>
              <a:t>2:</a:t>
            </a:r>
            <a:r>
              <a:t> </a:t>
            </a:r>
            <a:r>
              <a:t>Finding</a:t>
            </a:r>
            <a:r>
              <a:t> </a:t>
            </a:r>
            <a:r>
              <a:t>all</a:t>
            </a:r>
            <a:r>
              <a:t> </a:t>
            </a:r>
            <a:r>
              <a:t>contours</a:t>
            </a:r>
            <a:r>
              <a:t> </a:t>
            </a:r>
            <a:r>
              <a:t>from</a:t>
            </a:r>
            <a:r>
              <a:t> </a:t>
            </a:r>
            <a:r>
              <a:t>the</a:t>
            </a:r>
            <a:r>
              <a:t> </a:t>
            </a:r>
            <a:r>
              <a:t>mask.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155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551" y="1846452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57"/>
          <p:cNvSpPr/>
          <p:nvPr/>
        </p:nvSpPr>
        <p:spPr>
          <a:xfrm>
            <a:off x="539552" y="4011369"/>
            <a:ext cx="3168351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Step</a:t>
            </a:r>
            <a:r>
              <a:t> </a:t>
            </a:r>
            <a:r>
              <a:t>3:</a:t>
            </a:r>
            <a:r>
              <a:t> </a:t>
            </a:r>
            <a:r>
              <a:t>Picking</a:t>
            </a:r>
            <a:r>
              <a:t> </a:t>
            </a:r>
            <a:r>
              <a:t>the</a:t>
            </a:r>
            <a:r>
              <a:t> </a:t>
            </a:r>
            <a:r>
              <a:t>biggest</a:t>
            </a:r>
            <a:r>
              <a:t> </a:t>
            </a:r>
            <a:r>
              <a:t>quadrilateral</a:t>
            </a:r>
            <a:r>
              <a:t> </a:t>
            </a:r>
            <a:r>
              <a:t>from</a:t>
            </a:r>
            <a:r>
              <a:t> </a:t>
            </a:r>
            <a:r>
              <a:t>the</a:t>
            </a:r>
            <a:r>
              <a:t> </a:t>
            </a:r>
            <a:r>
              <a:t>contours</a:t>
            </a:r>
            <a:r>
              <a:t> </a:t>
            </a:r>
            <a:r>
              <a:t>by</a:t>
            </a:r>
            <a:r>
              <a:t> </a:t>
            </a:r>
            <a:r>
              <a:t>some</a:t>
            </a:r>
            <a:r>
              <a:t> </a:t>
            </a:r>
            <a:r>
              <a:t>geometric</a:t>
            </a:r>
            <a:r>
              <a:t> </a:t>
            </a:r>
            <a:r>
              <a:t>attribution.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160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551" y="1846452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hape 162"/>
          <p:cNvSpPr/>
          <p:nvPr/>
        </p:nvSpPr>
        <p:spPr>
          <a:xfrm>
            <a:off x="539552" y="4011369"/>
            <a:ext cx="3168351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Step</a:t>
            </a:r>
            <a:r>
              <a:t> </a:t>
            </a:r>
            <a:r>
              <a:t>3:</a:t>
            </a:r>
            <a:r>
              <a:t> </a:t>
            </a:r>
            <a:r>
              <a:t>Detecting</a:t>
            </a:r>
            <a:r>
              <a:t> </a:t>
            </a:r>
            <a:r>
              <a:t>the</a:t>
            </a:r>
            <a:r>
              <a:t> </a:t>
            </a:r>
            <a:r>
              <a:t>four</a:t>
            </a:r>
            <a:r>
              <a:t> </a:t>
            </a:r>
            <a:r>
              <a:t>corners</a:t>
            </a:r>
            <a:r>
              <a:t> </a:t>
            </a:r>
            <a:r>
              <a:t>by</a:t>
            </a:r>
            <a:r>
              <a:t> </a:t>
            </a:r>
            <a:r>
              <a:t>Harris</a:t>
            </a:r>
            <a:r>
              <a:t> </a:t>
            </a:r>
            <a:r>
              <a:t>method.</a:t>
            </a:r>
            <a:r>
              <a:t> </a:t>
            </a:r>
            <a:r>
              <a:t>It</a:t>
            </a:r>
            <a:r>
              <a:t> </a:t>
            </a:r>
            <a:r>
              <a:t>could</a:t>
            </a:r>
            <a:r>
              <a:t> </a:t>
            </a:r>
            <a:r>
              <a:t>also</a:t>
            </a:r>
            <a:r>
              <a:t> </a:t>
            </a:r>
            <a:r>
              <a:t>verify</a:t>
            </a:r>
            <a:r>
              <a:t> </a:t>
            </a:r>
            <a:r>
              <a:t>the</a:t>
            </a:r>
            <a:r>
              <a:t> </a:t>
            </a:r>
            <a:r>
              <a:t>contour</a:t>
            </a:r>
            <a:r>
              <a:t> </a:t>
            </a:r>
            <a:r>
              <a:t>is</a:t>
            </a:r>
            <a:r>
              <a:t> </a:t>
            </a:r>
            <a:r>
              <a:t>a</a:t>
            </a:r>
            <a:r>
              <a:t> </a:t>
            </a:r>
            <a:r>
              <a:t>quadrilateral.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</a:t>
            </a:r>
            <a:r>
              <a:t> </a:t>
            </a:r>
            <a:r>
              <a:t>Preprocessing</a:t>
            </a:r>
          </a:p>
        </p:txBody>
      </p:sp>
      <p:pic>
        <p:nvPicPr>
          <p:cNvPr id="165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551" y="1846452"/>
            <a:ext cx="2736002" cy="202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39950" y="1846452"/>
            <a:ext cx="4320000" cy="320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1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139950" y="1849800"/>
            <a:ext cx="4320000" cy="320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hape 171"/>
          <p:cNvSpPr/>
          <p:nvPr/>
        </p:nvSpPr>
        <p:spPr>
          <a:xfrm>
            <a:off x="539552" y="4011369"/>
            <a:ext cx="3168351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Step</a:t>
            </a:r>
            <a:r>
              <a:t> </a:t>
            </a:r>
            <a:r>
              <a:t>4:</a:t>
            </a:r>
            <a:r>
              <a:t> </a:t>
            </a:r>
            <a:r>
              <a:t>Creating</a:t>
            </a:r>
            <a:r>
              <a:t> </a:t>
            </a:r>
            <a:r>
              <a:t>a</a:t>
            </a:r>
            <a:r>
              <a:t> </a:t>
            </a:r>
            <a:r>
              <a:t>standard</a:t>
            </a:r>
            <a:r>
              <a:t> </a:t>
            </a:r>
            <a:r>
              <a:t>square</a:t>
            </a:r>
            <a:r>
              <a:t> </a:t>
            </a:r>
            <a:r>
              <a:t>preparing</a:t>
            </a:r>
            <a:r>
              <a:t> </a:t>
            </a:r>
            <a:r>
              <a:t>for</a:t>
            </a:r>
            <a:r>
              <a:t> </a:t>
            </a:r>
            <a:r>
              <a:t>affine</a:t>
            </a:r>
            <a:r>
              <a:t> </a:t>
            </a:r>
            <a:r>
              <a:t>transform.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WidescreenPresentation16x9">
  <a:themeElements>
    <a:clrScheme name="WidescreenPresentation16x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0000FF"/>
      </a:hlink>
      <a:folHlink>
        <a:srgbClr val="FF00FF"/>
      </a:folHlink>
    </a:clrScheme>
    <a:fontScheme name="WidescreenPresentation16x9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WidescreenPresentation16x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idescreenPresentation16x9">
  <a:themeElements>
    <a:clrScheme name="WidescreenPresentation16x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0000FF"/>
      </a:hlink>
      <a:folHlink>
        <a:srgbClr val="FF00FF"/>
      </a:folHlink>
    </a:clrScheme>
    <a:fontScheme name="WidescreenPresentation16x9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WidescreenPresentation16x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